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2F"/>
    <a:srgbClr val="B4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 autoAdjust="0"/>
    <p:restoredTop sz="94660"/>
  </p:normalViewPr>
  <p:slideViewPr>
    <p:cSldViewPr snapToGrid="0">
      <p:cViewPr>
        <p:scale>
          <a:sx n="100" d="100"/>
          <a:sy n="100" d="100"/>
        </p:scale>
        <p:origin x="35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B563-9C05-FFE2-6EDF-BB3D5036E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82115-CC02-C0E5-3F1B-4F052AF1E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45145-64F9-A1D6-0B7C-41AEEAAA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47253-FD6D-31E1-C24F-B5BAE639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9296C-EEFA-9A39-67C0-463679A1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7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17EE-D441-DA9F-4089-59F35337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0D7C1-CCCB-F98D-4E20-326EB78F6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4BFBE-7145-CF84-39B2-64F87B11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2334A-DA4D-FD2C-7629-0CDF8E23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9DB2D-32AF-DDD6-EF19-1DE47D32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23544B-8413-D558-A823-1CA4D5A60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8DF84-640B-56DE-70A4-FFCF86DCF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A6842-C7E0-2E2C-0169-EDD0610E8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B581-CB41-CA35-7D7B-578E715F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E0D7C-D186-5E92-6953-51660EFB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83CB-EB08-3F2A-C29B-5EA8FCEB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91F78-6FAE-55E7-C918-2D6367979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DA840-2423-3DF0-DEC1-285332FC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56234-0B65-6B98-F8CB-B9A51716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F9FA2-1C42-6939-D134-567BB77F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84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5B8C-3E62-2868-C831-0BE90888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FCF41-5CC8-B3B2-F0E7-78C6CF886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03EF0-766E-59B7-A655-3BCAFFF7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DDD2-480D-19C2-2C4F-9C3367ACE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F2F07-5136-FFE8-CF67-79382A66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9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8F10-4793-D0EB-3B34-A8E5A219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960D8-3A25-B11D-B390-D0A7F54DB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6ED3D-BC63-285B-6079-8E49DBD2E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60053-2EC6-791C-EE57-8FF39286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FEE89-DFB7-6DD4-E400-092C61E8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5594D-64EF-7181-A5B5-7B126925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7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58B5-075F-2D18-B963-F5BE9AE4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EF3E2-05B4-7998-3DD8-F62C79AF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6DF0E-5698-0B95-ACDE-2BC33777F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96882-2907-A894-5EBC-EBCD9A26E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6031C-803A-EE15-0221-88C42C55F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7643C-54A7-D841-8E3E-6BC4AD527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020B3-EF1F-3981-D49A-6510DA40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E31785-3292-AC0E-FA57-1C95865C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9DE9-F56A-D92C-48BD-D5A29792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5AB36-8D36-F7AA-3195-E353202AB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C4E7F-7751-37CA-4718-B6A3C7F3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5C899-FA96-4D2D-3520-80B000A7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6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1C877-31EB-D5D9-BBF1-E3E41F4E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247B0D-319D-C44F-B846-504F925A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28492-EF8D-0E44-4279-C1F4C85D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5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55B8-31DF-A324-BDE2-46DD5A22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11D0-4FBA-AAA2-B323-425084EAD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9EC6B-CC0C-9C81-CE86-DADC8A514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9311-AE43-EF8B-5655-6C66E15F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97B21-022A-CDDF-61B8-2AC2BBC9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45674-A2EF-127F-FB5D-CBD222CB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6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A670-0429-CFE2-7F2C-C542FCD2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4EC80D-5AE2-5412-E174-E553B1944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BBE75-589E-29B2-8901-C0EAADD28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2E6EB-719B-4E14-2381-7836AB53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D03F2-A52B-F388-C997-D35ECC01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06B03-1797-F684-F164-C711433A3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3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95530-FEBE-693D-1D05-B9942057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3179-19BF-DD0C-53A6-54039336B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FD622-AEBF-1F19-F095-F91C13953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C6BB2-30EB-446E-B512-550933085DDC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72FF2-0586-8C79-7968-CC275525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F6E70-3AA6-5950-5D65-C86E5D3D8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46A35-BBCF-4433-86CD-6881BCF0A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lver_Hex">
            <a:hlinkClick r:id="" action="ppaction://media"/>
            <a:extLst>
              <a:ext uri="{FF2B5EF4-FFF2-40B4-BE49-F238E27FC236}">
                <a16:creationId xmlns:a16="http://schemas.microsoft.com/office/drawing/2014/main" id="{5D61CB03-F8CC-C18E-947F-570B980F17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50FFB3-A644-E567-22D4-09B0F96E4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1187" y="-173573"/>
            <a:ext cx="6469626" cy="2387600"/>
          </a:xfrm>
        </p:spPr>
        <p:txBody>
          <a:bodyPr/>
          <a:lstStyle/>
          <a:p>
            <a:r>
              <a:rPr lang="en-US" b="1" dirty="0">
                <a:solidFill>
                  <a:srgbClr val="FFFF2F"/>
                </a:solidFill>
                <a:latin typeface="StratumNo1" panose="02000906030000020003" pitchFamily="2" charset="0"/>
              </a:rPr>
              <a:t>WELCOME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6C445-8674-7711-A78C-3BDCFBB40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72151"/>
            <a:ext cx="9144000" cy="117590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2F"/>
                </a:solidFill>
                <a:latin typeface="StratumNo1" panose="02000906030000020003" pitchFamily="2" charset="0"/>
              </a:rPr>
              <a:t>IRCL 2</a:t>
            </a:r>
            <a:r>
              <a:rPr lang="en-US" baseline="30000" dirty="0">
                <a:solidFill>
                  <a:srgbClr val="FFFF2F"/>
                </a:solidFill>
                <a:latin typeface="StratumNo1" panose="02000906030000020003" pitchFamily="2" charset="0"/>
              </a:rPr>
              <a:t>nd</a:t>
            </a:r>
            <a:r>
              <a:rPr lang="en-US" dirty="0">
                <a:solidFill>
                  <a:srgbClr val="FFFF2F"/>
                </a:solidFill>
                <a:latin typeface="StratumNo1" panose="02000906030000020003" pitchFamily="2" charset="0"/>
              </a:rPr>
              <a:t> Annual Build Workshop</a:t>
            </a:r>
            <a:br>
              <a:rPr lang="en-US" dirty="0">
                <a:solidFill>
                  <a:srgbClr val="FFFF2F"/>
                </a:solidFill>
                <a:latin typeface="StratumNo1" panose="02000906030000020003" pitchFamily="2" charset="0"/>
              </a:rPr>
            </a:br>
            <a:br>
              <a:rPr lang="en-US" dirty="0">
                <a:solidFill>
                  <a:srgbClr val="FFFF2F"/>
                </a:solidFill>
                <a:latin typeface="StratumNo1" panose="02000906030000020003" pitchFamily="2" charset="0"/>
              </a:rPr>
            </a:br>
            <a:br>
              <a:rPr lang="en-US" dirty="0">
                <a:solidFill>
                  <a:srgbClr val="FFFF2F"/>
                </a:solidFill>
                <a:latin typeface="StratumNo1" panose="02000906030000020003" pitchFamily="2" charset="0"/>
              </a:rPr>
            </a:br>
            <a:r>
              <a:rPr lang="en-US" sz="1800" dirty="0">
                <a:solidFill>
                  <a:srgbClr val="FFFF2F"/>
                </a:solidFill>
                <a:latin typeface="StratumNo1" panose="02000906030000020003" pitchFamily="2" charset="0"/>
              </a:rPr>
              <a:t>Presented by: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B9851-2232-8A52-1F37-56CBD64ED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493" y="-234512"/>
            <a:ext cx="3154680" cy="3154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5E3622-A56B-C12B-726C-01A6667608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27" y="4506183"/>
            <a:ext cx="445894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8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ilver_Hex">
            <a:hlinkClick r:id="" action="ppaction://media"/>
            <a:extLst>
              <a:ext uri="{FF2B5EF4-FFF2-40B4-BE49-F238E27FC236}">
                <a16:creationId xmlns:a16="http://schemas.microsoft.com/office/drawing/2014/main" id="{E0CFD316-635E-B9F3-38FE-2F882E817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2DB46-B75B-6C88-DB8A-1C96562A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4" y="1708594"/>
            <a:ext cx="7943342" cy="1325563"/>
          </a:xfrm>
        </p:spPr>
        <p:txBody>
          <a:bodyPr/>
          <a:lstStyle/>
          <a:p>
            <a:r>
              <a:rPr lang="en-US" b="1" dirty="0">
                <a:solidFill>
                  <a:srgbClr val="FFFF2F"/>
                </a:solidFill>
                <a:latin typeface="StratumNo1" panose="02000906030000020003" pitchFamily="2" charset="0"/>
              </a:rPr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B69D-169E-582F-8FA9-7BD2725ED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7390"/>
            <a:ext cx="10515600" cy="523220"/>
          </a:xfrm>
        </p:spPr>
        <p:txBody>
          <a:bodyPr/>
          <a:lstStyle/>
          <a:p>
            <a:r>
              <a:rPr lang="en-US" dirty="0">
                <a:solidFill>
                  <a:srgbClr val="FFFF2F"/>
                </a:solidFill>
                <a:latin typeface="StratumNo1" panose="02000906030000020003" pitchFamily="2" charset="0"/>
              </a:rPr>
              <a:t>   </a:t>
            </a:r>
            <a:r>
              <a:rPr lang="en-US" b="1" dirty="0">
                <a:solidFill>
                  <a:srgbClr val="FFFF2F"/>
                </a:solidFill>
                <a:latin typeface="StratumNo1" panose="02000906030000020003" pitchFamily="2" charset="0"/>
              </a:rPr>
              <a:t>Steven Jack</a:t>
            </a:r>
            <a:r>
              <a:rPr lang="en-US" dirty="0">
                <a:solidFill>
                  <a:srgbClr val="FFFF2F"/>
                </a:solidFill>
                <a:latin typeface="StratumNo1" panose="02000906030000020003" pitchFamily="2" charset="0"/>
              </a:rPr>
              <a:t> </a:t>
            </a:r>
            <a:r>
              <a:rPr lang="en-US" dirty="0">
                <a:solidFill>
                  <a:srgbClr val="B4B000"/>
                </a:solidFill>
                <a:latin typeface="StratumNo1" panose="02000906030000020003" pitchFamily="2" charset="0"/>
              </a:rPr>
              <a:t>– IRCL Board Member, BoomBox Robotics Owner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31772-70D1-B76D-D185-337F60BC3B75}"/>
              </a:ext>
            </a:extLst>
          </p:cNvPr>
          <p:cNvSpPr txBox="1"/>
          <p:nvPr/>
        </p:nvSpPr>
        <p:spPr>
          <a:xfrm>
            <a:off x="838194" y="3686354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2F"/>
                </a:solidFill>
                <a:latin typeface="StratumNo1" panose="02000906030000020003" pitchFamily="2" charset="0"/>
              </a:rPr>
              <a:t>David Ultis</a:t>
            </a:r>
            <a:r>
              <a:rPr lang="en-US" sz="2800" dirty="0">
                <a:solidFill>
                  <a:srgbClr val="FFFF2F"/>
                </a:solidFill>
                <a:latin typeface="StratumNo1" panose="02000906030000020003" pitchFamily="2" charset="0"/>
              </a:rPr>
              <a:t> </a:t>
            </a:r>
            <a:r>
              <a:rPr lang="en-US" sz="2800" dirty="0">
                <a:solidFill>
                  <a:srgbClr val="B4B000"/>
                </a:solidFill>
                <a:latin typeface="StratumNo1" panose="02000906030000020003" pitchFamily="2" charset="0"/>
              </a:rPr>
              <a:t>– IRCL Chairman, Citizen Science Workshop Owner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0F5AA-E032-CA2F-FC3E-2B7E48F43076}"/>
              </a:ext>
            </a:extLst>
          </p:cNvPr>
          <p:cNvSpPr txBox="1"/>
          <p:nvPr/>
        </p:nvSpPr>
        <p:spPr>
          <a:xfrm>
            <a:off x="838195" y="4222231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2F"/>
                </a:solidFill>
                <a:latin typeface="StratumNo1" panose="02000906030000020003" pitchFamily="2" charset="0"/>
              </a:rPr>
              <a:t>Danielle Sims</a:t>
            </a:r>
            <a:r>
              <a:rPr lang="en-US" sz="2800" dirty="0">
                <a:solidFill>
                  <a:srgbClr val="FFFF2F"/>
                </a:solidFill>
                <a:latin typeface="StratumNo1" panose="02000906030000020003" pitchFamily="2" charset="0"/>
              </a:rPr>
              <a:t> </a:t>
            </a:r>
            <a:r>
              <a:rPr lang="en-US" sz="2800" dirty="0">
                <a:solidFill>
                  <a:srgbClr val="B4B000"/>
                </a:solidFill>
                <a:latin typeface="StratumNo1" panose="02000906030000020003" pitchFamily="2" charset="0"/>
              </a:rPr>
              <a:t>– IRCL Board Member, BoomBox Robotics Owner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49156-924C-DD9B-9FB3-3F1F7B5C47B8}"/>
              </a:ext>
            </a:extLst>
          </p:cNvPr>
          <p:cNvSpPr txBox="1"/>
          <p:nvPr/>
        </p:nvSpPr>
        <p:spPr>
          <a:xfrm>
            <a:off x="838194" y="4770765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2F"/>
                </a:solidFill>
                <a:latin typeface="StratumNo1" panose="02000906030000020003" pitchFamily="2" charset="0"/>
              </a:rPr>
              <a:t>Dan</a:t>
            </a:r>
            <a:r>
              <a:rPr lang="en-US" sz="2800" dirty="0">
                <a:solidFill>
                  <a:srgbClr val="FFFF2F"/>
                </a:solidFill>
                <a:latin typeface="StratumNo1" panose="02000906030000020003" pitchFamily="2" charset="0"/>
              </a:rPr>
              <a:t> </a:t>
            </a:r>
            <a:r>
              <a:rPr lang="en-US" sz="2800" dirty="0">
                <a:solidFill>
                  <a:srgbClr val="B4B000"/>
                </a:solidFill>
                <a:latin typeface="StratumNo1" panose="02000906030000020003" pitchFamily="2" charset="0"/>
              </a:rPr>
              <a:t>– IRCL Board Member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2683DB-E299-46ED-4660-5D15EBE9505E}"/>
              </a:ext>
            </a:extLst>
          </p:cNvPr>
          <p:cNvCxnSpPr/>
          <p:nvPr/>
        </p:nvCxnSpPr>
        <p:spPr>
          <a:xfrm>
            <a:off x="963827" y="2784389"/>
            <a:ext cx="9292281" cy="0"/>
          </a:xfrm>
          <a:prstGeom prst="line">
            <a:avLst/>
          </a:prstGeom>
          <a:ln w="38100">
            <a:solidFill>
              <a:srgbClr val="FFFF2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3" grpId="0" build="p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7CABF-EF69-9752-8823-5838EBFE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ilver_Hex">
            <a:hlinkClick r:id="" action="ppaction://media"/>
            <a:extLst>
              <a:ext uri="{FF2B5EF4-FFF2-40B4-BE49-F238E27FC236}">
                <a16:creationId xmlns:a16="http://schemas.microsoft.com/office/drawing/2014/main" id="{D477A878-91C2-0252-51F9-B479BDCC8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" y="-6603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A2EAA-8625-2545-051E-EDD2B8D3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3" y="1708594"/>
            <a:ext cx="9033939" cy="1325563"/>
          </a:xfrm>
        </p:spPr>
        <p:txBody>
          <a:bodyPr/>
          <a:lstStyle/>
          <a:p>
            <a:r>
              <a:rPr lang="en-US" b="1" dirty="0">
                <a:solidFill>
                  <a:srgbClr val="FFFF2F"/>
                </a:solidFill>
                <a:latin typeface="StratumNo1" panose="02000906030000020003" pitchFamily="2" charset="0"/>
              </a:rPr>
              <a:t>What is the Plastic Antweight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BF27-F09F-5FBE-DFD1-CFECE5FED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7390"/>
            <a:ext cx="10515600" cy="39114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2F"/>
                </a:solidFill>
                <a:latin typeface="StratumNo1" panose="02000906030000020003" pitchFamily="2" charset="0"/>
              </a:rPr>
              <a:t>Robots must weigh no more than 1lb (454g)</a:t>
            </a:r>
          </a:p>
          <a:p>
            <a:endParaRPr lang="en-US" sz="1800" dirty="0">
              <a:solidFill>
                <a:srgbClr val="B4B000"/>
              </a:solidFill>
              <a:latin typeface="StratumNo1" panose="0200090603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4EDB2-81DD-D30D-4EBD-BA5C8F5F1511}"/>
              </a:ext>
            </a:extLst>
          </p:cNvPr>
          <p:cNvSpPr txBox="1"/>
          <p:nvPr/>
        </p:nvSpPr>
        <p:spPr>
          <a:xfrm>
            <a:off x="838187" y="3558536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2F"/>
                </a:solidFill>
                <a:latin typeface="StratumNo1" panose="02000906030000020003" pitchFamily="2" charset="0"/>
              </a:rPr>
              <a:t>The spirit of this class is to create an accessible and affordable class that encourages experimentation and rapid iteration by utilizing 3D printing.</a:t>
            </a:r>
            <a:endParaRPr lang="en-US" dirty="0">
              <a:solidFill>
                <a:srgbClr val="B4B000"/>
              </a:solidFill>
              <a:latin typeface="StratumNo1" panose="02000906030000020003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2F0058-0957-425D-FC0F-E589A74B9F1B}"/>
              </a:ext>
            </a:extLst>
          </p:cNvPr>
          <p:cNvCxnSpPr/>
          <p:nvPr/>
        </p:nvCxnSpPr>
        <p:spPr>
          <a:xfrm>
            <a:off x="963827" y="2784389"/>
            <a:ext cx="9292281" cy="0"/>
          </a:xfrm>
          <a:prstGeom prst="line">
            <a:avLst/>
          </a:prstGeom>
          <a:ln w="38100">
            <a:solidFill>
              <a:srgbClr val="FFFF2F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60EED4E-F3D5-65B9-81AC-2E7F946BF7EE}"/>
              </a:ext>
            </a:extLst>
          </p:cNvPr>
          <p:cNvSpPr txBox="1"/>
          <p:nvPr/>
        </p:nvSpPr>
        <p:spPr>
          <a:xfrm>
            <a:off x="838173" y="4203183"/>
            <a:ext cx="10389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2F"/>
                </a:solidFill>
                <a:latin typeface="StratumNo1" panose="02000906030000020003" pitchFamily="2" charset="0"/>
              </a:rPr>
              <a:t>Commercial Off The Shelf parts can be made from any material. This includes components such as motors, electronics, axles, bushings, bearings, fasteners, and adhesives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29FB9A-834E-B1F9-1D6E-8F651AC59181}"/>
              </a:ext>
            </a:extLst>
          </p:cNvPr>
          <p:cNvSpPr txBox="1">
            <a:spLocks/>
          </p:cNvSpPr>
          <p:nvPr/>
        </p:nvSpPr>
        <p:spPr>
          <a:xfrm>
            <a:off x="838186" y="4849511"/>
            <a:ext cx="10515600" cy="518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solidFill>
                  <a:srgbClr val="FFFF2F"/>
                </a:solidFill>
                <a:latin typeface="StratumNo1" panose="02000906030000020003" pitchFamily="2" charset="0"/>
              </a:rPr>
              <a:t>Frames, weapons and other custom parts may only be made from PLA, PLA+, PET, PETG, ABS, or ASA and must be FDM/FFF 3D printed.</a:t>
            </a:r>
            <a:endParaRPr lang="en-US" dirty="0">
              <a:solidFill>
                <a:srgbClr val="B4B000"/>
              </a:solidFill>
              <a:latin typeface="StratumNo1" panose="0200090603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1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3" grpId="0" build="p"/>
      <p:bldP spid="4" grpId="0"/>
      <p:bldP spid="8" grpId="0"/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157</Words>
  <Application>Microsoft Office PowerPoint</Application>
  <PresentationFormat>Widescreen</PresentationFormat>
  <Paragraphs>12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StratumNo1</vt:lpstr>
      <vt:lpstr>Office Theme</vt:lpstr>
      <vt:lpstr>WELCOME</vt:lpstr>
      <vt:lpstr>Who Are We?</vt:lpstr>
      <vt:lpstr>What is the Plastic Antweight class?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Jack</dc:creator>
  <cp:lastModifiedBy>Steven Jack</cp:lastModifiedBy>
  <cp:revision>3</cp:revision>
  <dcterms:created xsi:type="dcterms:W3CDTF">2026-01-16T09:14:04Z</dcterms:created>
  <dcterms:modified xsi:type="dcterms:W3CDTF">2026-01-16T09:32:58Z</dcterms:modified>
</cp:coreProperties>
</file>